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2" r:id="rId2"/>
    <p:sldId id="293" r:id="rId3"/>
    <p:sldId id="295" r:id="rId4"/>
    <p:sldId id="297" r:id="rId5"/>
    <p:sldId id="300" r:id="rId6"/>
    <p:sldId id="305" r:id="rId7"/>
    <p:sldId id="306" r:id="rId8"/>
    <p:sldId id="294" r:id="rId9"/>
    <p:sldId id="310" r:id="rId10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8132" autoAdjust="0"/>
  </p:normalViewPr>
  <p:slideViewPr>
    <p:cSldViewPr>
      <p:cViewPr varScale="1">
        <p:scale>
          <a:sx n="100" d="100"/>
          <a:sy n="100" d="100"/>
        </p:scale>
        <p:origin x="19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FBE14-0388-4541-8794-7C90CFFEB301}" type="datetimeFigureOut">
              <a:rPr lang="en-NZ" smtClean="0"/>
              <a:t>10/06/2021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1952B-4D92-4DE1-B242-E4152DBBE704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57319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1952B-4D92-4DE1-B242-E4152DBBE704}" type="slidenum">
              <a:rPr lang="en-NZ" smtClean="0"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90685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1952B-4D92-4DE1-B242-E4152DBBE704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880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Act silent on who drafts, but suggest will likely be mediators.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1952B-4D92-4DE1-B242-E4152DBBE704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11753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1952B-4D92-4DE1-B242-E4152DBBE704}" type="slidenum">
              <a:rPr lang="en-NZ" smtClean="0"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31869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Debtor, cancellation and good faith?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1952B-4D92-4DE1-B242-E4152DBBE704}" type="slidenum">
              <a:rPr lang="en-NZ" smtClean="0"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1377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Query published requirements?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1952B-4D92-4DE1-B242-E4152DBBE704}" type="slidenum">
              <a:rPr lang="en-NZ" smtClean="0"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0965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Enforcement action can include administration, receivership, entering into possession, liquidation, and bankruptcy</a:t>
            </a:r>
          </a:p>
          <a:p>
            <a:endParaRPr lang="en-NZ" dirty="0"/>
          </a:p>
          <a:p>
            <a:r>
              <a:rPr lang="en-NZ" dirty="0"/>
              <a:t>There are quite tight timeframes for applying for certificates s36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1952B-4D92-4DE1-B242-E4152DBBE704}" type="slidenum">
              <a:rPr lang="en-NZ" smtClean="0"/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38762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1952B-4D92-4DE1-B242-E4152DBBE704}" type="slidenum">
              <a:rPr lang="en-NZ" smtClean="0"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559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1A9E-A310-4EEA-A003-721D9EADB104}" type="datetimeFigureOut">
              <a:rPr lang="en-NZ" smtClean="0"/>
              <a:t>10/06/2021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66B9-F065-4AA1-B271-C5C528CF686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9916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1A9E-A310-4EEA-A003-721D9EADB104}" type="datetimeFigureOut">
              <a:rPr lang="en-NZ" smtClean="0"/>
              <a:t>10/06/2021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66B9-F065-4AA1-B271-C5C528CF686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5524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1A9E-A310-4EEA-A003-721D9EADB104}" type="datetimeFigureOut">
              <a:rPr lang="en-NZ" smtClean="0"/>
              <a:t>10/06/2021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66B9-F065-4AA1-B271-C5C528CF686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95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1A9E-A310-4EEA-A003-721D9EADB104}" type="datetimeFigureOut">
              <a:rPr lang="en-NZ" smtClean="0"/>
              <a:t>10/06/2021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66B9-F065-4AA1-B271-C5C528CF686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2056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1A9E-A310-4EEA-A003-721D9EADB104}" type="datetimeFigureOut">
              <a:rPr lang="en-NZ" smtClean="0"/>
              <a:t>10/06/2021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66B9-F065-4AA1-B271-C5C528CF686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6450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1A9E-A310-4EEA-A003-721D9EADB104}" type="datetimeFigureOut">
              <a:rPr lang="en-NZ" smtClean="0"/>
              <a:t>10/06/2021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66B9-F065-4AA1-B271-C5C528CF686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6167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1A9E-A310-4EEA-A003-721D9EADB104}" type="datetimeFigureOut">
              <a:rPr lang="en-NZ" smtClean="0"/>
              <a:t>10/06/2021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66B9-F065-4AA1-B271-C5C528CF686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3302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1A9E-A310-4EEA-A003-721D9EADB104}" type="datetimeFigureOut">
              <a:rPr lang="en-NZ" smtClean="0"/>
              <a:t>10/06/2021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66B9-F065-4AA1-B271-C5C528CF686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664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1A9E-A310-4EEA-A003-721D9EADB104}" type="datetimeFigureOut">
              <a:rPr lang="en-NZ" smtClean="0"/>
              <a:t>10/06/2021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66B9-F065-4AA1-B271-C5C528CF686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5009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1A9E-A310-4EEA-A003-721D9EADB104}" type="datetimeFigureOut">
              <a:rPr lang="en-NZ" smtClean="0"/>
              <a:t>10/06/2021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66B9-F065-4AA1-B271-C5C528CF686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4274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1A9E-A310-4EEA-A003-721D9EADB104}" type="datetimeFigureOut">
              <a:rPr lang="en-NZ" smtClean="0"/>
              <a:t>10/06/2021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66B9-F065-4AA1-B271-C5C528CF686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4072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A1A9E-A310-4EEA-A003-721D9EADB104}" type="datetimeFigureOut">
              <a:rPr lang="en-NZ" smtClean="0"/>
              <a:t>10/06/2021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66B9-F065-4AA1-B271-C5C528CF686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319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94186-9204-4BD6-9D93-1FC73CF9E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95064-A436-4387-9FD0-02212C20F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908721"/>
            <a:ext cx="7886700" cy="5196235"/>
          </a:xfrm>
        </p:spPr>
        <p:txBody>
          <a:bodyPr/>
          <a:lstStyle/>
          <a:p>
            <a:pPr marL="0" indent="0" algn="r">
              <a:buNone/>
            </a:pPr>
            <a:br>
              <a:rPr lang="en-US" dirty="0"/>
            </a:br>
            <a:r>
              <a:rPr lang="en-US" sz="2400" b="1" dirty="0">
                <a:latin typeface="+mj-lt"/>
              </a:rPr>
              <a:t>MEDIATION UNDER THE FARM DEBT MEDIATION ACT 2019</a:t>
            </a:r>
          </a:p>
          <a:p>
            <a:pPr marL="0" indent="0" algn="r">
              <a:buNone/>
            </a:pPr>
            <a:br>
              <a:rPr lang="en-US" sz="2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en-US" sz="2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RITANZ</a:t>
            </a:r>
          </a:p>
          <a:p>
            <a:pPr marL="0" indent="0" algn="r">
              <a:buNone/>
            </a:pPr>
            <a:r>
              <a:rPr lang="en-US" sz="2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11 June 2021</a:t>
            </a:r>
          </a:p>
          <a:p>
            <a:pPr marL="0" indent="0" algn="r">
              <a:buNone/>
            </a:pPr>
            <a:endParaRPr lang="en-US" sz="2800" b="1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r">
              <a:buNone/>
            </a:pPr>
            <a:r>
              <a:rPr lang="en-US" sz="2800" b="1" dirty="0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“OVERVIEW OF THE PROCESS”</a:t>
            </a:r>
            <a:br>
              <a:rPr lang="en-US" sz="2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endParaRPr lang="en-US" sz="2800" b="1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r">
              <a:buNone/>
            </a:pPr>
            <a:r>
              <a:rPr lang="en-US" sz="2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Mark Kelly</a:t>
            </a:r>
          </a:p>
          <a:p>
            <a:pPr marL="0" indent="0" algn="r">
              <a:buNone/>
            </a:pPr>
            <a:r>
              <a:rPr lang="en-US" sz="2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Barrister &amp; Commercial Mediator</a:t>
            </a:r>
            <a:br>
              <a:rPr lang="en-US" sz="2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endParaRPr lang="en-NZ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354051-69D8-4A13-A4DE-995C9018A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880" y="5600725"/>
            <a:ext cx="5352288" cy="73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4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5" y="963877"/>
            <a:ext cx="2592284" cy="49302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Process – </a:t>
            </a:r>
            <a:br>
              <a:rPr lang="en-US" dirty="0">
                <a:solidFill>
                  <a:srgbClr val="C00000"/>
                </a:solidFill>
              </a:rPr>
            </a:b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Mediation request</a:t>
            </a:r>
            <a:br>
              <a:rPr lang="en-US" dirty="0">
                <a:solidFill>
                  <a:srgbClr val="C00000"/>
                </a:solidFill>
              </a:rPr>
            </a:br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159899" y="836713"/>
            <a:ext cx="5040549" cy="5400599"/>
          </a:xfrm>
        </p:spPr>
        <p:txBody>
          <a:bodyPr anchor="ctr">
            <a:normAutofit/>
          </a:bodyPr>
          <a:lstStyle/>
          <a:p>
            <a:r>
              <a:rPr lang="en-US" sz="1800" dirty="0"/>
              <a:t>Farmer can request a FDMA mediation at any time (unless there is an enforcement certificate in place) – s15. Farm debt does not need to be in default if farmer requesting.</a:t>
            </a:r>
          </a:p>
          <a:p>
            <a:pPr marL="0" indent="0">
              <a:buNone/>
            </a:pPr>
            <a:endParaRPr lang="en-US" sz="800" dirty="0"/>
          </a:p>
          <a:p>
            <a:pPr lvl="0"/>
            <a:r>
              <a:rPr lang="en-US" sz="1800" dirty="0"/>
              <a:t> </a:t>
            </a:r>
            <a:r>
              <a:rPr lang="en-US" sz="1800" dirty="0">
                <a:solidFill>
                  <a:prstClr val="black"/>
                </a:solidFill>
              </a:rPr>
              <a:t>A creditor can request a FDMA mediation at any time after the farmer is in default of a farm debt (unless a prohibition certificate in place) – s16.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1800" dirty="0"/>
              <a:t>Mediation requests must be in writing, and replied to within 20 days - ss15-17. </a:t>
            </a:r>
          </a:p>
        </p:txBody>
      </p:sp>
    </p:spTree>
    <p:extLst>
      <p:ext uri="{BB962C8B-B14F-4D97-AF65-F5344CB8AC3E}">
        <p14:creationId xmlns:p14="http://schemas.microsoft.com/office/powerpoint/2010/main" val="55000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963877"/>
            <a:ext cx="2938604" cy="4930246"/>
          </a:xfrm>
        </p:spPr>
        <p:txBody>
          <a:bodyPr>
            <a:normAutofit fontScale="90000"/>
          </a:bodyPr>
          <a:lstStyle/>
          <a:p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Process -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Appointment of the Mediator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s21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159899" y="963877"/>
            <a:ext cx="5040549" cy="455335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The farmer must nominate a panel of three </a:t>
            </a:r>
            <a:r>
              <a:rPr lang="en-US" sz="2400" dirty="0" err="1"/>
              <a:t>authorised</a:t>
            </a:r>
            <a:r>
              <a:rPr lang="en-US" sz="2400" dirty="0"/>
              <a:t> mediators.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creditor must accept one of those mediators.</a:t>
            </a:r>
          </a:p>
          <a:p>
            <a:pPr marL="0" indent="0">
              <a:buNone/>
            </a:pPr>
            <a:endParaRPr lang="en-NZ" sz="800" dirty="0"/>
          </a:p>
        </p:txBody>
      </p:sp>
    </p:spTree>
    <p:extLst>
      <p:ext uri="{BB962C8B-B14F-4D97-AF65-F5344CB8AC3E}">
        <p14:creationId xmlns:p14="http://schemas.microsoft.com/office/powerpoint/2010/main" val="331594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2" y="1700809"/>
            <a:ext cx="3024336" cy="4193314"/>
          </a:xfrm>
        </p:spPr>
        <p:txBody>
          <a:bodyPr>
            <a:normAutofit fontScale="90000"/>
          </a:bodyPr>
          <a:lstStyle/>
          <a:p>
            <a:r>
              <a:rPr lang="en-NZ" dirty="0">
                <a:solidFill>
                  <a:srgbClr val="C00000"/>
                </a:solidFill>
              </a:rPr>
              <a:t>Process - 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Procedure Agreement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s22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583832" y="548681"/>
            <a:ext cx="6048671" cy="5688631"/>
          </a:xfrm>
        </p:spPr>
        <p:txBody>
          <a:bodyPr anchor="ctr">
            <a:normAutofit/>
          </a:bodyPr>
          <a:lstStyle/>
          <a:p>
            <a:r>
              <a:rPr lang="en-NZ" sz="2000" dirty="0"/>
              <a:t>Once mediator is appointed, parties and mediator must enter into a procedure agreement (essentially an agreement to mediate – covers off procedural matters).</a:t>
            </a:r>
          </a:p>
          <a:p>
            <a:pPr marL="342900" lvl="1" indent="0">
              <a:buNone/>
            </a:pPr>
            <a:endParaRPr lang="en-NZ" sz="2000" dirty="0"/>
          </a:p>
          <a:p>
            <a:r>
              <a:rPr lang="en-NZ" sz="2000" dirty="0"/>
              <a:t>Failure to: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2000" dirty="0"/>
              <a:t>enter into a procedure agreement within a reasonable time; or</a:t>
            </a:r>
          </a:p>
          <a:p>
            <a:pPr marL="3429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comply with the provisions of a procedure agreement without a good reason,</a:t>
            </a:r>
          </a:p>
          <a:p>
            <a:pPr marL="3429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NZ" sz="2000" dirty="0"/>
              <a:t>may be treated as evidence that a party has not participated in the mediation process in good faith.</a:t>
            </a:r>
            <a:endParaRPr lang="en-US" sz="2000" dirty="0"/>
          </a:p>
          <a:p>
            <a:pPr marL="0" indent="0">
              <a:buNone/>
            </a:pPr>
            <a:endParaRPr lang="en-NZ" sz="800" dirty="0"/>
          </a:p>
        </p:txBody>
      </p:sp>
    </p:spTree>
    <p:extLst>
      <p:ext uri="{BB962C8B-B14F-4D97-AF65-F5344CB8AC3E}">
        <p14:creationId xmlns:p14="http://schemas.microsoft.com/office/powerpoint/2010/main" val="1518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772817"/>
            <a:ext cx="2866602" cy="4121306"/>
          </a:xfrm>
        </p:spPr>
        <p:txBody>
          <a:bodyPr>
            <a:normAutofit fontScale="90000"/>
          </a:bodyPr>
          <a:lstStyle/>
          <a:p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Process – 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Duration of the Mediation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s25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159899" y="188640"/>
            <a:ext cx="5472605" cy="6048671"/>
          </a:xfrm>
        </p:spPr>
        <p:txBody>
          <a:bodyPr anchor="ctr">
            <a:normAutofit/>
          </a:bodyPr>
          <a:lstStyle/>
          <a:p>
            <a:r>
              <a:rPr lang="en-NZ" sz="2000" dirty="0"/>
              <a:t>No prescribed time limit for the mediation itself.</a:t>
            </a:r>
          </a:p>
          <a:p>
            <a:pPr marL="0" indent="0">
              <a:buNone/>
            </a:pPr>
            <a:endParaRPr lang="en-NZ" sz="2000" dirty="0"/>
          </a:p>
          <a:p>
            <a:r>
              <a:rPr lang="en-NZ" sz="2000" dirty="0"/>
              <a:t>Parties must proceed to mediation as soon as reasonably practicable after a procedure agreement entered into. </a:t>
            </a:r>
          </a:p>
          <a:p>
            <a:pPr marL="0" indent="0">
              <a:buNone/>
            </a:pPr>
            <a:endParaRPr lang="en-NZ" sz="2000" dirty="0"/>
          </a:p>
          <a:p>
            <a:r>
              <a:rPr lang="en-NZ" sz="2000" dirty="0"/>
              <a:t>Mediation process may not continue beyond 60 working days after the date of a mediation request, except with agreement of the parties.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NZ" sz="800" dirty="0"/>
          </a:p>
        </p:txBody>
      </p:sp>
    </p:spTree>
    <p:extLst>
      <p:ext uri="{BB962C8B-B14F-4D97-AF65-F5344CB8AC3E}">
        <p14:creationId xmlns:p14="http://schemas.microsoft.com/office/powerpoint/2010/main" val="240097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2708920"/>
            <a:ext cx="2794594" cy="3185203"/>
          </a:xfrm>
        </p:spPr>
        <p:txBody>
          <a:bodyPr>
            <a:normAutofit fontScale="90000"/>
          </a:bodyPr>
          <a:lstStyle/>
          <a:p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Process – 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Mediation Agreements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ss29-33 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159899" y="-243408"/>
            <a:ext cx="5040549" cy="6480719"/>
          </a:xfrm>
        </p:spPr>
        <p:txBody>
          <a:bodyPr anchor="ctr">
            <a:normAutofit/>
          </a:bodyPr>
          <a:lstStyle/>
          <a:p>
            <a:endParaRPr lang="en-NZ" sz="1800" dirty="0"/>
          </a:p>
          <a:p>
            <a:r>
              <a:rPr lang="en-NZ" sz="2000" dirty="0"/>
              <a:t>The FDM Act calls a settlement agreement a “Mediation Agreement”.</a:t>
            </a:r>
          </a:p>
          <a:p>
            <a:pPr marL="0" indent="0">
              <a:buNone/>
            </a:pPr>
            <a:endParaRPr lang="en-NZ" sz="2000" dirty="0"/>
          </a:p>
          <a:p>
            <a:r>
              <a:rPr lang="en-NZ" sz="2000" dirty="0"/>
              <a:t>There is a “cool off” regime. Farmer can cancel a mediation agreement by giving written notice of the cancellation to the creditor within 10 working days after mediation agreement signed.</a:t>
            </a:r>
          </a:p>
          <a:p>
            <a:pPr marL="0" indent="0">
              <a:buNone/>
            </a:pPr>
            <a:endParaRPr lang="en-NZ" sz="18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NZ" sz="800" dirty="0"/>
          </a:p>
        </p:txBody>
      </p:sp>
    </p:spTree>
    <p:extLst>
      <p:ext uri="{BB962C8B-B14F-4D97-AF65-F5344CB8AC3E}">
        <p14:creationId xmlns:p14="http://schemas.microsoft.com/office/powerpoint/2010/main" val="175280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844825"/>
            <a:ext cx="2866602" cy="4049298"/>
          </a:xfrm>
        </p:spPr>
        <p:txBody>
          <a:bodyPr>
            <a:normAutofit fontScale="90000"/>
          </a:bodyPr>
          <a:lstStyle/>
          <a:p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Process – 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Mediation Report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s27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159899" y="548681"/>
            <a:ext cx="6120677" cy="56886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NZ" sz="1600" dirty="0"/>
          </a:p>
          <a:p>
            <a:pPr marL="0" indent="0">
              <a:buNone/>
            </a:pPr>
            <a:r>
              <a:rPr lang="en-NZ" sz="1800" dirty="0"/>
              <a:t>At the end of the mediation, mediator must give a report to the chief executive. Report must include—</a:t>
            </a:r>
          </a:p>
          <a:p>
            <a:pPr marL="0" indent="0">
              <a:buNone/>
            </a:pPr>
            <a:endParaRPr lang="en-NZ" sz="1800" dirty="0"/>
          </a:p>
          <a:p>
            <a:r>
              <a:rPr lang="en-NZ" sz="1800" dirty="0"/>
              <a:t>Summary of the mediation process; </a:t>
            </a:r>
            <a:endParaRPr lang="en-NZ" sz="1800" b="1" dirty="0"/>
          </a:p>
          <a:p>
            <a:r>
              <a:rPr lang="en-NZ" sz="1800" dirty="0"/>
              <a:t>Names of the parties to the farm debt; and</a:t>
            </a:r>
            <a:endParaRPr lang="en-NZ" sz="1800" b="1" dirty="0"/>
          </a:p>
          <a:p>
            <a:r>
              <a:rPr lang="en-NZ" sz="1800" dirty="0"/>
              <a:t>Any other information specified in published requirements.</a:t>
            </a:r>
          </a:p>
          <a:p>
            <a:pPr marL="0" indent="0">
              <a:buNone/>
            </a:pPr>
            <a:endParaRPr lang="en-NZ" sz="1800" dirty="0"/>
          </a:p>
          <a:p>
            <a:pPr marL="0" indent="0">
              <a:buNone/>
            </a:pPr>
            <a:r>
              <a:rPr lang="en-NZ" sz="1800" dirty="0"/>
              <a:t>Mediator must give the parties a copy of the mediation report.</a:t>
            </a:r>
          </a:p>
          <a:p>
            <a:pPr marL="0" indent="0">
              <a:buNone/>
            </a:pPr>
            <a:endParaRPr lang="en-NZ" sz="1800" dirty="0"/>
          </a:p>
          <a:p>
            <a:pPr marL="0" indent="0">
              <a:buNone/>
            </a:pPr>
            <a:r>
              <a:rPr lang="en-NZ" sz="1800" dirty="0"/>
              <a:t>The contents of a mediation report may be used as evidence that a party has not participated in good faith.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NZ" sz="800" dirty="0"/>
          </a:p>
        </p:txBody>
      </p:sp>
    </p:spTree>
    <p:extLst>
      <p:ext uri="{BB962C8B-B14F-4D97-AF65-F5344CB8AC3E}">
        <p14:creationId xmlns:p14="http://schemas.microsoft.com/office/powerpoint/2010/main" val="71378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480" y="963877"/>
            <a:ext cx="3154634" cy="4930246"/>
          </a:xfrm>
        </p:spPr>
        <p:txBody>
          <a:bodyPr>
            <a:normAutofit/>
          </a:bodyPr>
          <a:lstStyle/>
          <a:p>
            <a:r>
              <a:rPr lang="en-NZ" dirty="0">
                <a:solidFill>
                  <a:srgbClr val="C00000"/>
                </a:solidFill>
              </a:rPr>
              <a:t>Carrot/stick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Enforcement Certificates</a:t>
            </a:r>
            <a:br>
              <a:rPr lang="en-NZ" dirty="0">
                <a:solidFill>
                  <a:srgbClr val="C00000"/>
                </a:solidFill>
              </a:rPr>
            </a:br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159899" y="620689"/>
            <a:ext cx="6192685" cy="5616624"/>
          </a:xfrm>
        </p:spPr>
        <p:txBody>
          <a:bodyPr anchor="ctr"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A creditor cannot take enforcement action arising from a security interest in farm property without an enforcement certificate – s11 (1).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 U</a:t>
            </a:r>
            <a:r>
              <a:rPr lang="en-US" sz="2000" dirty="0">
                <a:solidFill>
                  <a:prstClr val="black"/>
                </a:solidFill>
              </a:rPr>
              <a:t>nder s34, a creditor can only get an enforcement certificate if:</a:t>
            </a: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The farmer has declined to mediate;  or</a:t>
            </a:r>
          </a:p>
          <a:p>
            <a:pPr marL="342900" lvl="1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The creditor participated in a mediation in good faith.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An enforcement certificate lasts for three years – s42.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4655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476672"/>
            <a:ext cx="2952328" cy="5417451"/>
          </a:xfrm>
        </p:spPr>
        <p:txBody>
          <a:bodyPr>
            <a:normAutofit/>
          </a:bodyPr>
          <a:lstStyle/>
          <a:p>
            <a:r>
              <a:rPr lang="en-NZ" dirty="0">
                <a:solidFill>
                  <a:srgbClr val="C00000"/>
                </a:solidFill>
                <a:latin typeface="Calibri Light" panose="020F0302020204030204"/>
              </a:rPr>
              <a:t>Carrot/stick</a:t>
            </a:r>
            <a:br>
              <a:rPr lang="en-NZ" dirty="0">
                <a:solidFill>
                  <a:srgbClr val="C00000"/>
                </a:solidFill>
              </a:rPr>
            </a:b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Prohibition Certificates</a:t>
            </a:r>
            <a:br>
              <a:rPr lang="en-NZ" dirty="0">
                <a:solidFill>
                  <a:srgbClr val="C00000"/>
                </a:solidFill>
              </a:rPr>
            </a:br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655840" y="476672"/>
            <a:ext cx="7056783" cy="5760639"/>
          </a:xfrm>
        </p:spPr>
        <p:txBody>
          <a:bodyPr anchor="ctr">
            <a:normAutofit/>
          </a:bodyPr>
          <a:lstStyle/>
          <a:p>
            <a:pPr marL="342900" lvl="1" indent="0">
              <a:buNone/>
            </a:pPr>
            <a:endParaRPr lang="en-US" sz="1600" dirty="0"/>
          </a:p>
          <a:p>
            <a:r>
              <a:rPr lang="en-NZ" sz="2400" dirty="0"/>
              <a:t>Under s35, a farmer who owes a farm debt to a creditor can obtain a prohibition certificate if:</a:t>
            </a:r>
          </a:p>
          <a:p>
            <a:pPr marL="0" indent="0">
              <a:buNone/>
            </a:pPr>
            <a:endParaRPr lang="en-NZ" sz="2400" dirty="0"/>
          </a:p>
          <a:p>
            <a:pPr lvl="1"/>
            <a:r>
              <a:rPr lang="en-NZ" dirty="0"/>
              <a:t>The creditor declined to mediate; or</a:t>
            </a:r>
          </a:p>
          <a:p>
            <a:pPr marL="342900" lvl="1" indent="0">
              <a:buNone/>
            </a:pPr>
            <a:endParaRPr lang="en-NZ" dirty="0"/>
          </a:p>
          <a:p>
            <a:pPr lvl="1"/>
            <a:r>
              <a:rPr lang="en-NZ" dirty="0"/>
              <a:t>The creditor did not participate in the mediation process in good faith.</a:t>
            </a:r>
          </a:p>
          <a:p>
            <a:pPr marL="342900" lvl="1" indent="0">
              <a:buNone/>
            </a:pPr>
            <a:endParaRPr lang="en-NZ" dirty="0"/>
          </a:p>
          <a:p>
            <a:r>
              <a:rPr lang="en-US" sz="2400" dirty="0"/>
              <a:t>A creditor cannot take enforcement action if there is a prohibition certificate in force – s11 (2).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 prohibition certificate lasts for six months – s42.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40935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1131</TotalTime>
  <Words>686</Words>
  <Application>Microsoft Office PowerPoint</Application>
  <PresentationFormat>Widescreen</PresentationFormat>
  <Paragraphs>86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Process –   Mediation request </vt:lpstr>
      <vt:lpstr> Process -  Appointment of the Mediator  s21  </vt:lpstr>
      <vt:lpstr>Process -   Procedure Agreement  s22   </vt:lpstr>
      <vt:lpstr> Process –   Duration of the Mediation  s25     </vt:lpstr>
      <vt:lpstr>     Process –   Mediation Agreements  ss29-33           </vt:lpstr>
      <vt:lpstr>       Process –   Mediation Report  s27           </vt:lpstr>
      <vt:lpstr>Carrot/stick  Enforcement Certificates </vt:lpstr>
      <vt:lpstr>Carrot/stick  Prohibition Certificates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MEDICO-LEGAL ISSUES – MINIMISING THE RISK &amp; WHAT TO DO WHEN THEY ARISE  Presented to the 2015 RDA training course  By MARK KELLY Barrister</dc:title>
  <dc:creator>Georgia Bowker</dc:creator>
  <cp:lastModifiedBy>mark@markkelly.co.nz</cp:lastModifiedBy>
  <cp:revision>152</cp:revision>
  <cp:lastPrinted>2015-03-26T22:01:53Z</cp:lastPrinted>
  <dcterms:created xsi:type="dcterms:W3CDTF">2015-03-26T20:59:12Z</dcterms:created>
  <dcterms:modified xsi:type="dcterms:W3CDTF">2021-06-10T06:44:36Z</dcterms:modified>
</cp:coreProperties>
</file>